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7" r:id="rId1"/>
  </p:sldMasterIdLst>
  <p:notesMasterIdLst>
    <p:notesMasterId r:id="rId8"/>
  </p:notesMasterIdLst>
  <p:sldIdLst>
    <p:sldId id="256" r:id="rId2"/>
    <p:sldId id="265" r:id="rId3"/>
    <p:sldId id="259" r:id="rId4"/>
    <p:sldId id="261" r:id="rId5"/>
    <p:sldId id="263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B397A-02B3-420D-A568-995830A89D41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BFE13-B8DD-40D2-B78A-34C8BFDC4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66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57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1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6934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08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5786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45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07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99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39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355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75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89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05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9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9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13E6-82D4-4D2F-80C7-4303CE5B404B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32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513E6-82D4-4D2F-80C7-4303CE5B404B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332376B-C68B-4E83-BFDC-CAE8B8F7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291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69" r:id="rId2"/>
    <p:sldLayoutId id="2147483970" r:id="rId3"/>
    <p:sldLayoutId id="2147483971" r:id="rId4"/>
    <p:sldLayoutId id="2147483972" r:id="rId5"/>
    <p:sldLayoutId id="2147483973" r:id="rId6"/>
    <p:sldLayoutId id="2147483974" r:id="rId7"/>
    <p:sldLayoutId id="2147483975" r:id="rId8"/>
    <p:sldLayoutId id="2147483976" r:id="rId9"/>
    <p:sldLayoutId id="2147483977" r:id="rId10"/>
    <p:sldLayoutId id="2147483978" r:id="rId11"/>
    <p:sldLayoutId id="2147483979" r:id="rId12"/>
    <p:sldLayoutId id="2147483980" r:id="rId13"/>
    <p:sldLayoutId id="2147483981" r:id="rId14"/>
    <p:sldLayoutId id="2147483982" r:id="rId15"/>
    <p:sldLayoutId id="21474839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3870" y="499529"/>
            <a:ext cx="10418884" cy="3254786"/>
          </a:xfr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a-GE" dirty="0" smtClean="0"/>
              <a:t>   </a:t>
            </a:r>
            <a:br>
              <a:rPr lang="ka-GE" dirty="0" smtClean="0"/>
            </a:br>
            <a:r>
              <a:rPr lang="ka-GE" dirty="0" smtClean="0"/>
              <a:t>     პროფესიული პროგრამა</a:t>
            </a:r>
            <a:br>
              <a:rPr lang="ka-GE" dirty="0" smtClean="0"/>
            </a:br>
            <a:r>
              <a:rPr lang="ka-GE" dirty="0" smtClean="0"/>
              <a:t>    </a:t>
            </a:r>
            <a:r>
              <a:rPr lang="ka-GE" dirty="0" smtClean="0"/>
              <a:t> </a:t>
            </a:r>
            <a:r>
              <a:rPr lang="ka-GE" dirty="0" smtClean="0"/>
              <a:t>ბუღალტრული აღრიცხვა</a:t>
            </a:r>
            <a:r>
              <a:rPr lang="ka-GE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4838" y="3843867"/>
            <a:ext cx="9601200" cy="1947333"/>
          </a:xfrm>
        </p:spPr>
        <p:txBody>
          <a:bodyPr>
            <a:normAutofit fontScale="92500" lnSpcReduction="10000"/>
          </a:bodyPr>
          <a:lstStyle/>
          <a:p>
            <a:r>
              <a:rPr lang="ka-GE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აკაკი წერეთლის სახელმწიფო უნივერსიტეტი</a:t>
            </a:r>
            <a:br>
              <a:rPr lang="ka-GE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ka-GE" sz="3600" dirty="0" smtClean="0"/>
              <a:t/>
            </a:r>
            <a:br>
              <a:rPr lang="ka-GE" sz="3600" dirty="0" smtClean="0"/>
            </a:br>
            <a:r>
              <a:rPr lang="ka-GE" sz="3600" b="1" dirty="0" smtClean="0"/>
              <a:t>                 </a:t>
            </a:r>
            <a:r>
              <a:rPr lang="ka-GE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პროფესიული განათლების ცენტრი</a:t>
            </a:r>
            <a:br>
              <a:rPr lang="ka-GE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7517" y="499529"/>
            <a:ext cx="3205238" cy="157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29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38" y="7304"/>
            <a:ext cx="11520854" cy="880720"/>
          </a:xfr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ka-GE" dirty="0" smtClean="0"/>
              <a:t>                                   </a:t>
            </a:r>
            <a:r>
              <a:rPr lang="ka-GE" dirty="0" smtClean="0"/>
              <a:t>ბუღალტრული აღრიცხვა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373" y="1320864"/>
            <a:ext cx="8016210" cy="4484076"/>
          </a:xfrm>
        </p:spPr>
      </p:pic>
      <p:sp>
        <p:nvSpPr>
          <p:cNvPr id="5" name="Rectangle 4"/>
          <p:cNvSpPr/>
          <p:nvPr/>
        </p:nvSpPr>
        <p:spPr>
          <a:xfrm rot="10800000" flipV="1">
            <a:off x="2252373" y="5804940"/>
            <a:ext cx="8016210" cy="92333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a-GE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სახელმწიფო დიპლომი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49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2615" y="124691"/>
            <a:ext cx="10609385" cy="2230582"/>
          </a:xfrm>
        </p:spPr>
        <p:txBody>
          <a:bodyPr>
            <a:noAutofit/>
          </a:bodyPr>
          <a:lstStyle/>
          <a:p>
            <a:pPr lvl="0"/>
            <a:r>
              <a:rPr lang="ka-GE" sz="3200" b="1" dirty="0" smtClean="0"/>
              <a:t>პროგრამის </a:t>
            </a:r>
            <a:r>
              <a:rPr lang="ka-GE" sz="3200" b="1" dirty="0"/>
              <a:t>მიზანი</a:t>
            </a:r>
            <a:r>
              <a:rPr lang="en-US" sz="3200" b="1" dirty="0"/>
              <a:t>: </a:t>
            </a:r>
            <a:r>
              <a:rPr lang="ka-GE" sz="3200" dirty="0"/>
              <a:t>პროგრამის მიზანია, მოამზადოს </a:t>
            </a:r>
            <a:r>
              <a:rPr lang="ka-GE" sz="3200" dirty="0" smtClean="0"/>
              <a:t>და შრომის ბაზარს შესთავაზოს კვალიფიციური ბურალტერი.</a:t>
            </a:r>
            <a:endParaRPr lang="en-US" sz="3200" dirty="0"/>
          </a:p>
        </p:txBody>
      </p:sp>
      <p:pic>
        <p:nvPicPr>
          <p:cNvPr id="2050" name="Picture 2" descr="სსიპ კოლეჯი „მერმისის“ სტუდენტების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25102" y="3144715"/>
            <a:ext cx="6981756" cy="339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84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mote Business Manager | Remote Finance Manage – HCLL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756" y="-693"/>
            <a:ext cx="4835244" cy="441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27538" y="1406770"/>
            <a:ext cx="650630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ka-GE" sz="2000" b="1" dirty="0">
                <a:ea typeface="Sylfaen" panose="010A0502050306030303" pitchFamily="18" charset="0"/>
                <a:cs typeface="Sylfaen" panose="010A0502050306030303" pitchFamily="18" charset="0"/>
              </a:rPr>
              <a:t>კურსდამთავრებულთა </a:t>
            </a:r>
            <a:r>
              <a:rPr lang="ka-GE" sz="2000" b="1" dirty="0" smtClean="0">
                <a:ea typeface="Sylfaen" panose="010A0502050306030303" pitchFamily="18" charset="0"/>
                <a:cs typeface="Sylfaen" panose="010A0502050306030303" pitchFamily="18" charset="0"/>
              </a:rPr>
              <a:t>კარიერული შესაძლებლობები :</a:t>
            </a:r>
            <a:br>
              <a:rPr lang="ka-GE" sz="2000" b="1" dirty="0" smtClean="0">
                <a:ea typeface="Sylfaen" panose="010A0502050306030303" pitchFamily="18" charset="0"/>
                <a:cs typeface="Sylfaen" panose="010A0502050306030303" pitchFamily="18" charset="0"/>
              </a:rPr>
            </a:br>
            <a:r>
              <a:rPr lang="ka-GE" sz="2000" b="1" dirty="0" smtClean="0">
                <a:ea typeface="Sylfaen" panose="010A0502050306030303" pitchFamily="18" charset="0"/>
                <a:cs typeface="Sylfaen" panose="010A0502050306030303" pitchFamily="18" charset="0"/>
              </a:rPr>
              <a:t/>
            </a:r>
            <a:br>
              <a:rPr lang="ka-GE" sz="2000" b="1" dirty="0" smtClean="0">
                <a:ea typeface="Sylfaen" panose="010A0502050306030303" pitchFamily="18" charset="0"/>
                <a:cs typeface="Sylfaen" panose="010A0502050306030303" pitchFamily="18" charset="0"/>
              </a:rPr>
            </a:br>
            <a:r>
              <a:rPr lang="ka-GE" sz="2000" b="1" dirty="0" smtClean="0">
                <a:ea typeface="Sylfaen" panose="010A0502050306030303" pitchFamily="18" charset="0"/>
                <a:cs typeface="Sylfaen" panose="010A0502050306030303" pitchFamily="18" charset="0"/>
              </a:rPr>
              <a:t>ბუღალტრულ აღრიცხვაში მეხუთე საფეხურის პროფესიული კვალიფიკაციის მქონე პირი შესაძლოა დასაქმდეს კერძო და საჯარო უწყებებში, არასამთავრობო ორგანიზაციებში საბუღალტრო და საფინანსო სამსახურებში, აუდიტორულ და საკონსულტაციო  კომპანიებში მთავარ ბუღალტრად, ბუღალტრის თანაშემწედ/ასისტენტად, ბუღალტერ-მოანგარიშედ. შესაძლებელია თვითდასაქმებაც, კერძოდ პროფესიული პრაქტიკის განხორციელების გზით. </a:t>
            </a:r>
            <a:endParaRPr lang="en-US" sz="2000" dirty="0">
              <a:effectLst/>
              <a:latin typeface="StoneSan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52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5368" y="79131"/>
            <a:ext cx="9699381" cy="6778869"/>
          </a:xfrm>
        </p:spPr>
        <p:txBody>
          <a:bodyPr>
            <a:normAutofit lnSpcReduction="10000"/>
          </a:bodyPr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a-GE" dirty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  <a:t> </a:t>
            </a:r>
            <a:r>
              <a:rPr lang="ka-GE" dirty="0" smtClean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  <a:t>                        </a:t>
            </a:r>
            <a:r>
              <a:rPr lang="ka-GE" sz="3200" dirty="0" smtClean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  <a:t>კურსდამთავრებულს </a:t>
            </a:r>
            <a:r>
              <a:rPr lang="ka-GE" sz="3200" dirty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  <a:t>შეუძლია</a:t>
            </a:r>
            <a:r>
              <a:rPr lang="ka-GE" sz="3200" dirty="0" smtClean="0">
                <a:solidFill>
                  <a:srgbClr val="000000"/>
                </a:solidFill>
                <a:ea typeface="Sylfaen" panose="010A0502050306030303" pitchFamily="18" charset="0"/>
                <a:cs typeface="Sylfaen" panose="010A0502050306030303" pitchFamily="18" charset="0"/>
              </a:rPr>
              <a:t>: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ka-GE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მონაწილეობის მიღება სამეწარმეო,არასამეწარმეო, სახელმწიფო ორგანიზაციის/დაწასებულების ან პირის სააღრიცხვო პოლიტიკის დაგეგმვაში, ორგანიზებასა და წარმართვაში.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ka-GE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ფინანსური, ბუღალტრული ანგარისგებისა და ჩანაწერების შემოწმებასა და ანალიზს, რათა უზრუნველყოს მათი შესაბამისობა დადგენის კანონმდებლობასტან და სტანდარტებთან.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ka-GE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განახორციელებს ბუღალტრულ გატარებებს.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ka-GE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შეადგენს და დაგენილი წესით წარადგენს საგადასახადო დეკლარაციებს.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ka-GE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უზრუნველყოფს საგადასახადო ვალდებულებების გადარიცხვას სახემწიფო ბიუჯეტში.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ka-GE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ფინანსურ ანგარისგების ,პირველად საარრიცხვო და სხვადასხვა სახის ფინანსურ დოკუმენტაციის შედგენას გარე და შიდა მომხმარებლისათვის.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45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4839" y="465992"/>
            <a:ext cx="9719774" cy="1439008"/>
          </a:xfrm>
        </p:spPr>
        <p:txBody>
          <a:bodyPr>
            <a:noAutofit/>
          </a:bodyPr>
          <a:lstStyle/>
          <a:p>
            <a:pPr marL="342900" lvl="0" indent="-342900">
              <a:spcBef>
                <a:spcPts val="1000"/>
              </a:spcBef>
            </a:pPr>
            <a:r>
              <a:rPr lang="ka-GE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                   პროგრამაზე </a:t>
            </a:r>
            <a:r>
              <a:rPr lang="ka-GE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პროფესიული სტუდენტის სწავლა </a:t>
            </a:r>
            <a:r>
              <a:rPr lang="ka-GE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უფასო</a:t>
            </a:r>
            <a:br>
              <a:rPr lang="ka-GE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ka-GE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ka-GE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ka-GE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          </a:t>
            </a:r>
            <a:r>
              <a:rPr lang="ka-GE" sz="2000" b="1" dirty="0" smtClean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                   სწავლას </a:t>
            </a:r>
            <a:r>
              <a:rPr lang="ka-GE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>სრულად აფინანსებს სახელმწიფო</a:t>
            </a:r>
            <a:br>
              <a:rPr lang="ka-GE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r>
              <a:rPr lang="en-US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  <a:t/>
            </a:r>
            <a:br>
              <a:rPr lang="en-US" sz="2000" b="1" dirty="0">
                <a:solidFill>
                  <a:prstClr val="black">
                    <a:lumMod val="95000"/>
                    <a:lumOff val="5000"/>
                  </a:prstClr>
                </a:solidFill>
                <a:ea typeface="+mn-ea"/>
                <a:cs typeface="+mn-cs"/>
              </a:rPr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385" y="1905000"/>
            <a:ext cx="10801227" cy="4601308"/>
          </a:xfrm>
        </p:spPr>
        <p:txBody>
          <a:bodyPr/>
          <a:lstStyle/>
          <a:p>
            <a:r>
              <a:rPr lang="ka-GE" dirty="0"/>
              <a:t>პროფესიულ პროგრამაზე სწავლის მსურველთა</a:t>
            </a:r>
            <a:br>
              <a:rPr lang="ka-GE" dirty="0"/>
            </a:br>
            <a:r>
              <a:rPr lang="ka-GE" dirty="0"/>
              <a:t>რეგისტრაცია მიმდინარეობს </a:t>
            </a:r>
            <a:r>
              <a:rPr lang="ka-GE" b="1" dirty="0"/>
              <a:t>2022 წლის 2 მაისიდან 22 აგვისტოს ჩათვლით</a:t>
            </a:r>
          </a:p>
          <a:p>
            <a:r>
              <a:rPr lang="ka-GE" dirty="0" smtClean="0"/>
              <a:t>რეგისტრაციის </a:t>
            </a:r>
            <a:r>
              <a:rPr lang="ka-GE" dirty="0"/>
              <a:t>გავლა შესაძლებელია ვებ- გვერდზე: </a:t>
            </a:r>
            <a:r>
              <a:rPr lang="en-US" b="1" dirty="0"/>
              <a:t>vet.emis.ge </a:t>
            </a:r>
            <a:r>
              <a:rPr lang="en-US" dirty="0"/>
              <a:t> </a:t>
            </a:r>
          </a:p>
          <a:p>
            <a:r>
              <a:rPr lang="ka-GE" dirty="0"/>
              <a:t>ან თამარ მეფის ქ. 59 (აწსუ </a:t>
            </a:r>
            <a:r>
              <a:rPr lang="en-US" dirty="0"/>
              <a:t>I </a:t>
            </a:r>
            <a:r>
              <a:rPr lang="ka-GE" dirty="0"/>
              <a:t>კორპუსი, </a:t>
            </a:r>
            <a:r>
              <a:rPr lang="en-US" dirty="0"/>
              <a:t>N -</a:t>
            </a:r>
            <a:r>
              <a:rPr lang="en-US" dirty="0" smtClean="0"/>
              <a:t>1107</a:t>
            </a:r>
            <a:r>
              <a:rPr lang="ka-GE" dirty="0" smtClean="0"/>
              <a:t>)</a:t>
            </a:r>
            <a:endParaRPr lang="ka-GE" dirty="0"/>
          </a:p>
          <a:p>
            <a:r>
              <a:rPr lang="ka-GE" dirty="0" smtClean="0"/>
              <a:t> პროგრამაზე ჩარიცხვა </a:t>
            </a:r>
            <a:r>
              <a:rPr lang="ka-GE" dirty="0" smtClean="0"/>
              <a:t>მოხდება, </a:t>
            </a:r>
            <a:r>
              <a:rPr lang="ka-GE" dirty="0" smtClean="0"/>
              <a:t>გამოცდებისა </a:t>
            </a:r>
            <a:r>
              <a:rPr lang="ka-GE" dirty="0"/>
              <a:t>და შეფასების ეროვნული </a:t>
            </a:r>
            <a:r>
              <a:rPr lang="ka-GE" dirty="0" smtClean="0"/>
              <a:t>ცენტრის მიერ.  (ტესტირება -რაოდენობრივ წიგნიერებაში)</a:t>
            </a:r>
            <a:r>
              <a:rPr lang="en-US" dirty="0"/>
              <a:t/>
            </a:r>
            <a:br>
              <a:rPr lang="en-US" dirty="0"/>
            </a:br>
            <a:r>
              <a:rPr lang="ka-GE" dirty="0"/>
              <a:t>დამატებითი კითხვების შემთხვევაში მოგვწერეთ </a:t>
            </a:r>
            <a:r>
              <a:rPr lang="en-US" dirty="0"/>
              <a:t>Facebook </a:t>
            </a:r>
            <a:r>
              <a:rPr lang="ka-GE" dirty="0"/>
              <a:t>გვერდზე- </a:t>
            </a:r>
            <a:r>
              <a:rPr lang="ka-GE" b="1" dirty="0"/>
              <a:t>„აწსუ პროფესიული და უწყვეტი განათლების ცენტრი’’</a:t>
            </a:r>
            <a:r>
              <a:rPr lang="ka-GE" dirty="0"/>
              <a:t>, ან მიმართეთ პროგრამის ხელმძღვანელს 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ka-GE" dirty="0" smtClean="0"/>
              <a:t>( ნათელა ვაშაკიძე- </a:t>
            </a:r>
            <a:r>
              <a:rPr lang="en-US" dirty="0" smtClean="0"/>
              <a:t>577668494)</a:t>
            </a:r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82765806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272</TotalTime>
  <Words>112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Century Gothic</vt:lpstr>
      <vt:lpstr>StoneSans</vt:lpstr>
      <vt:lpstr>Sylfaen</vt:lpstr>
      <vt:lpstr>Times New Roman</vt:lpstr>
      <vt:lpstr>Wingdings 3</vt:lpstr>
      <vt:lpstr>Wisp</vt:lpstr>
      <vt:lpstr>         პროფესიული პროგრამა      ბუღალტრული აღრიცხვა </vt:lpstr>
      <vt:lpstr>                                   ბუღალტრული აღრიცხვა </vt:lpstr>
      <vt:lpstr>პროგრამის მიზანი: პროგრამის მიზანია, მოამზადოს და შრომის ბაზარს შესთავაზოს კვალიფიციური ბურალტერი.</vt:lpstr>
      <vt:lpstr>PowerPoint Presentation</vt:lpstr>
      <vt:lpstr>PowerPoint Presentation</vt:lpstr>
      <vt:lpstr>                   პროგრამაზე პროფესიული სტუდენტის სწავლა უფასო                               სწავლას სრულად აფინანსებს სახელმწიფო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ოფისის მენეჯერი</dc:title>
  <dc:creator>Windows User</dc:creator>
  <cp:lastModifiedBy>student</cp:lastModifiedBy>
  <cp:revision>38</cp:revision>
  <dcterms:created xsi:type="dcterms:W3CDTF">2020-05-07T15:29:20Z</dcterms:created>
  <dcterms:modified xsi:type="dcterms:W3CDTF">2022-06-01T09:48:04Z</dcterms:modified>
</cp:coreProperties>
</file>